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 Light" charset="1" panose="02000000000000000000"/>
      <p:regular r:id="rId10"/>
    </p:embeddedFont>
    <p:embeddedFont>
      <p:font typeface="Poppins Light Bold" charset="1" panose="02000000000000000000"/>
      <p:regular r:id="rId11"/>
    </p:embeddedFont>
    <p:embeddedFont>
      <p:font typeface="Poppins Medium" charset="1" panose="02000000000000000000"/>
      <p:regular r:id="rId12"/>
    </p:embeddedFont>
    <p:embeddedFont>
      <p:font typeface="Poppins Medium Bold" charset="1" panose="020000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22" Target="slides/slide9.xml" Type="http://schemas.openxmlformats.org/officeDocument/2006/relationships/slide"/><Relationship Id="rId23" Target="slides/slide10.xml" Type="http://schemas.openxmlformats.org/officeDocument/2006/relationships/slide"/><Relationship Id="rId24" Target="slides/slide11.xml" Type="http://schemas.openxmlformats.org/officeDocument/2006/relationships/slide"/><Relationship Id="rId25" Target="slides/slide12.xml" Type="http://schemas.openxmlformats.org/officeDocument/2006/relationships/slide"/><Relationship Id="rId26" Target="slides/slide13.xml" Type="http://schemas.openxmlformats.org/officeDocument/2006/relationships/slide"/><Relationship Id="rId27" Target="slides/slide14.xml" Type="http://schemas.openxmlformats.org/officeDocument/2006/relationships/slide"/><Relationship Id="rId28" Target="slides/slide15.xml" Type="http://schemas.openxmlformats.org/officeDocument/2006/relationships/slide"/><Relationship Id="rId29" Target="slides/slide16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2005738" y="2260462"/>
            <a:ext cx="7641615" cy="5845836"/>
          </a:xfrm>
          <a:custGeom>
            <a:avLst/>
            <a:gdLst/>
            <a:ahLst/>
            <a:cxnLst/>
            <a:rect r="r" b="b" t="t" l="l"/>
            <a:pathLst>
              <a:path h="5845836" w="7641615">
                <a:moveTo>
                  <a:pt x="7641616" y="5845836"/>
                </a:moveTo>
                <a:lnTo>
                  <a:pt x="0" y="5845836"/>
                </a:lnTo>
                <a:lnTo>
                  <a:pt x="0" y="0"/>
                </a:lnTo>
                <a:lnTo>
                  <a:pt x="7641616" y="0"/>
                </a:lnTo>
                <a:lnTo>
                  <a:pt x="7641616" y="5845836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38968" y="1922001"/>
            <a:ext cx="11330431" cy="6692009"/>
            <a:chOff x="0" y="0"/>
            <a:chExt cx="15107241" cy="892267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4915988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10B5BF"/>
                  </a:solidFill>
                  <a:latin typeface="Poppins Medium"/>
                </a:rPr>
                <a:t>Refik Can OZTAS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992404"/>
              <a:ext cx="15107241" cy="56366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001"/>
                </a:lnSpc>
              </a:pPr>
              <a:r>
                <a:rPr lang="en-US" sz="10000">
                  <a:solidFill>
                    <a:srgbClr val="FFFFFF"/>
                  </a:solidFill>
                  <a:latin typeface="Poppins Medium Bold"/>
                </a:rPr>
                <a:t>IoT Security: An Offensive Case Study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8299955"/>
              <a:ext cx="15107241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120896" y="-716402"/>
            <a:ext cx="3586584" cy="2976864"/>
          </a:xfrm>
          <a:custGeom>
            <a:avLst/>
            <a:gdLst/>
            <a:ahLst/>
            <a:cxnLst/>
            <a:rect r="r" b="b" t="t" l="l"/>
            <a:pathLst>
              <a:path h="2976864" w="3586584">
                <a:moveTo>
                  <a:pt x="0" y="0"/>
                </a:moveTo>
                <a:lnTo>
                  <a:pt x="3586583" y="0"/>
                </a:lnTo>
                <a:lnTo>
                  <a:pt x="3586583" y="2976864"/>
                </a:lnTo>
                <a:lnTo>
                  <a:pt x="0" y="2976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310731"/>
            <a:ext cx="7768115" cy="5856336"/>
          </a:xfrm>
          <a:custGeom>
            <a:avLst/>
            <a:gdLst/>
            <a:ahLst/>
            <a:cxnLst/>
            <a:rect r="r" b="b" t="t" l="l"/>
            <a:pathLst>
              <a:path h="5856336" w="7768115">
                <a:moveTo>
                  <a:pt x="0" y="0"/>
                </a:moveTo>
                <a:lnTo>
                  <a:pt x="7768115" y="0"/>
                </a:lnTo>
                <a:lnTo>
                  <a:pt x="7768115" y="5856336"/>
                </a:lnTo>
                <a:lnTo>
                  <a:pt x="0" y="5856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97445" y="1310731"/>
            <a:ext cx="10332823" cy="5856336"/>
          </a:xfrm>
          <a:custGeom>
            <a:avLst/>
            <a:gdLst/>
            <a:ahLst/>
            <a:cxnLst/>
            <a:rect r="r" b="b" t="t" l="l"/>
            <a:pathLst>
              <a:path h="5856336" w="10332823">
                <a:moveTo>
                  <a:pt x="0" y="0"/>
                </a:moveTo>
                <a:lnTo>
                  <a:pt x="10332823" y="0"/>
                </a:lnTo>
                <a:lnTo>
                  <a:pt x="10332823" y="5856336"/>
                </a:lnTo>
                <a:lnTo>
                  <a:pt x="0" y="58563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58206"/>
            <a:ext cx="15536230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Poppins Medium Bold"/>
              </a:rPr>
              <a:t>Implementation</a:t>
            </a:r>
          </a:p>
        </p:txBody>
      </p:sp>
    </p:spTree>
  </p:cSld>
  <p:clrMapOvr>
    <a:masterClrMapping/>
  </p:clrMapOvr>
  <p:transition spd="fast">
    <p:wipe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310731"/>
            <a:ext cx="10962500" cy="3947758"/>
          </a:xfrm>
          <a:custGeom>
            <a:avLst/>
            <a:gdLst/>
            <a:ahLst/>
            <a:cxnLst/>
            <a:rect r="r" b="b" t="t" l="l"/>
            <a:pathLst>
              <a:path h="3947758" w="10962500">
                <a:moveTo>
                  <a:pt x="0" y="0"/>
                </a:moveTo>
                <a:lnTo>
                  <a:pt x="10962500" y="0"/>
                </a:lnTo>
                <a:lnTo>
                  <a:pt x="10962500" y="3947758"/>
                </a:lnTo>
                <a:lnTo>
                  <a:pt x="0" y="39477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96815" y="4088206"/>
            <a:ext cx="6617047" cy="5898029"/>
          </a:xfrm>
          <a:custGeom>
            <a:avLst/>
            <a:gdLst/>
            <a:ahLst/>
            <a:cxnLst/>
            <a:rect r="r" b="b" t="t" l="l"/>
            <a:pathLst>
              <a:path h="5898029" w="6617047">
                <a:moveTo>
                  <a:pt x="0" y="0"/>
                </a:moveTo>
                <a:lnTo>
                  <a:pt x="6617047" y="0"/>
                </a:lnTo>
                <a:lnTo>
                  <a:pt x="6617047" y="5898030"/>
                </a:lnTo>
                <a:lnTo>
                  <a:pt x="0" y="58980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58206"/>
            <a:ext cx="15536230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Poppins Medium Bold"/>
              </a:rPr>
              <a:t>Implementation</a:t>
            </a:r>
          </a:p>
        </p:txBody>
      </p:sp>
    </p:spTree>
  </p:cSld>
  <p:clrMapOvr>
    <a:masterClrMapping/>
  </p:clrMapOvr>
  <p:transition spd="fast">
    <p:wipe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1734" y="1310731"/>
            <a:ext cx="7745405" cy="7947569"/>
          </a:xfrm>
          <a:custGeom>
            <a:avLst/>
            <a:gdLst/>
            <a:ahLst/>
            <a:cxnLst/>
            <a:rect r="r" b="b" t="t" l="l"/>
            <a:pathLst>
              <a:path h="7947569" w="7745405">
                <a:moveTo>
                  <a:pt x="0" y="0"/>
                </a:moveTo>
                <a:lnTo>
                  <a:pt x="7745405" y="0"/>
                </a:lnTo>
                <a:lnTo>
                  <a:pt x="7745405" y="7947569"/>
                </a:lnTo>
                <a:lnTo>
                  <a:pt x="0" y="794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508840" y="1169715"/>
            <a:ext cx="5750460" cy="7947569"/>
          </a:xfrm>
          <a:custGeom>
            <a:avLst/>
            <a:gdLst/>
            <a:ahLst/>
            <a:cxnLst/>
            <a:rect r="r" b="b" t="t" l="l"/>
            <a:pathLst>
              <a:path h="7947569" w="5750460">
                <a:moveTo>
                  <a:pt x="0" y="0"/>
                </a:moveTo>
                <a:lnTo>
                  <a:pt x="5750460" y="0"/>
                </a:lnTo>
                <a:lnTo>
                  <a:pt x="5750460" y="7947570"/>
                </a:lnTo>
                <a:lnTo>
                  <a:pt x="0" y="79475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58206"/>
            <a:ext cx="15536230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Poppins Medium Bold"/>
              </a:rPr>
              <a:t>Implementation</a:t>
            </a:r>
          </a:p>
        </p:txBody>
      </p:sp>
    </p:spTree>
  </p:cSld>
  <p:clrMapOvr>
    <a:masterClrMapping/>
  </p:clrMapOvr>
  <p:transition spd="fast">
    <p:wipe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310731"/>
            <a:ext cx="7338972" cy="7947569"/>
          </a:xfrm>
          <a:custGeom>
            <a:avLst/>
            <a:gdLst/>
            <a:ahLst/>
            <a:cxnLst/>
            <a:rect r="r" b="b" t="t" l="l"/>
            <a:pathLst>
              <a:path h="7947569" w="7338972">
                <a:moveTo>
                  <a:pt x="0" y="0"/>
                </a:moveTo>
                <a:lnTo>
                  <a:pt x="7338972" y="0"/>
                </a:lnTo>
                <a:lnTo>
                  <a:pt x="7338972" y="7947569"/>
                </a:lnTo>
                <a:lnTo>
                  <a:pt x="0" y="79475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98352" y="1435163"/>
            <a:ext cx="8758283" cy="3849353"/>
          </a:xfrm>
          <a:custGeom>
            <a:avLst/>
            <a:gdLst/>
            <a:ahLst/>
            <a:cxnLst/>
            <a:rect r="r" b="b" t="t" l="l"/>
            <a:pathLst>
              <a:path h="3849353" w="8758283">
                <a:moveTo>
                  <a:pt x="0" y="0"/>
                </a:moveTo>
                <a:lnTo>
                  <a:pt x="8758283" y="0"/>
                </a:lnTo>
                <a:lnTo>
                  <a:pt x="8758283" y="3849352"/>
                </a:lnTo>
                <a:lnTo>
                  <a:pt x="0" y="38493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58206"/>
            <a:ext cx="15536230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Poppins Medium Bold"/>
              </a:rPr>
              <a:t>Implementation</a:t>
            </a:r>
          </a:p>
        </p:txBody>
      </p:sp>
    </p:spTree>
  </p:cSld>
  <p:clrMapOvr>
    <a:masterClrMapping/>
  </p:clrMapOvr>
  <p:transition spd="fast">
    <p:wipe dir="l"/>
  </p:transition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9858" y="1579546"/>
            <a:ext cx="6167680" cy="5195223"/>
            <a:chOff x="0" y="0"/>
            <a:chExt cx="8223573" cy="692696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955039"/>
              <a:ext cx="8223573" cy="3921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29"/>
                </a:lnSpc>
              </a:pPr>
              <a:r>
                <a:rPr lang="en-US" sz="2775">
                  <a:solidFill>
                    <a:srgbClr val="10B5BF"/>
                  </a:solidFill>
                  <a:latin typeface="Poppins Medium"/>
                </a:rPr>
                <a:t>My case study required comparison and merging of various attacks on the</a:t>
              </a:r>
            </a:p>
            <a:p>
              <a:pPr algn="l">
                <a:lnSpc>
                  <a:spcPts val="3329"/>
                </a:lnSpc>
              </a:pPr>
              <a:r>
                <a:rPr lang="en-US" sz="2775">
                  <a:solidFill>
                    <a:srgbClr val="10B5BF"/>
                  </a:solidFill>
                  <a:latin typeface="Poppins Medium"/>
                </a:rPr>
                <a:t>Wireless Security side of IoT devices. Based on this general study, future direction on</a:t>
              </a:r>
            </a:p>
            <a:p>
              <a:pPr algn="l">
                <a:lnSpc>
                  <a:spcPts val="3329"/>
                </a:lnSpc>
              </a:pPr>
              <a:r>
                <a:rPr lang="en-US" sz="2775">
                  <a:solidFill>
                    <a:srgbClr val="10B5BF"/>
                  </a:solidFill>
                  <a:latin typeface="Poppins Medium"/>
                </a:rPr>
                <a:t>this research might be: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9525"/>
              <a:ext cx="8223573" cy="2251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689"/>
                </a:lnSpc>
              </a:pPr>
              <a:r>
                <a:rPr lang="en-US" sz="5575">
                  <a:solidFill>
                    <a:srgbClr val="FFFFFF"/>
                  </a:solidFill>
                  <a:latin typeface="Poppins Medium Bold"/>
                </a:rPr>
                <a:t>Future Work Direction</a:t>
              </a:r>
            </a:p>
          </p:txBody>
        </p:sp>
      </p:grpSp>
      <p:sp>
        <p:nvSpPr>
          <p:cNvPr name="AutoShape 5" id="5"/>
          <p:cNvSpPr/>
          <p:nvPr/>
        </p:nvSpPr>
        <p:spPr>
          <a:xfrm rot="-5400000">
            <a:off x="5324805" y="5133975"/>
            <a:ext cx="7638389" cy="0"/>
          </a:xfrm>
          <a:prstGeom prst="line">
            <a:avLst/>
          </a:prstGeom>
          <a:ln cap="rnd" w="19050">
            <a:solidFill>
              <a:srgbClr val="10B5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9357863" y="1478058"/>
            <a:ext cx="8301054" cy="670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 Medium"/>
                <a:ea typeface="Poppins Medium"/>
              </a:rPr>
              <a:t>● Since there is a PoC network and architecture for ZigBee, a dataset can be</a:t>
            </a:r>
          </a:p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 Medium"/>
              </a:rPr>
              <a:t>created from real ZigBee traffic.</a:t>
            </a:r>
          </a:p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 Medium"/>
                <a:ea typeface="Poppins Medium"/>
              </a:rPr>
              <a:t>● Based on this traffic, implemented attacks can be generated in the traffic.</a:t>
            </a:r>
          </a:p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 Medium"/>
              </a:rPr>
              <a:t>And, study for solving anomaly detection problems, classification of attack</a:t>
            </a:r>
          </a:p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 Medium"/>
              </a:rPr>
              <a:t>problems can be conducted via Machine Learning / Artificial Intelligence /</a:t>
            </a:r>
          </a:p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 Medium"/>
              </a:rPr>
              <a:t>Neural Network based approaches.</a:t>
            </a:r>
          </a:p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 Medium"/>
                <a:ea typeface="Poppins Medium"/>
              </a:rPr>
              <a:t>● Although this paper covers mostly wireless attacks of IoT devices, other</a:t>
            </a:r>
          </a:p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 Medium"/>
              </a:rPr>
              <a:t>security components might be studied as a case study.</a:t>
            </a:r>
          </a:p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 Medium"/>
                <a:ea typeface="Poppins Medium"/>
              </a:rPr>
              <a:t>● Based on the traffic, IPS/IDS systems can be formed.</a:t>
            </a:r>
          </a:p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 Medium"/>
                <a:ea typeface="Poppins Medium"/>
              </a:rPr>
              <a:t>● With a proper IDS/IPS system, if hardware of devices is also studied, there</a:t>
            </a:r>
          </a:p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 Medium"/>
              </a:rPr>
              <a:t>can be Endpoint Based Security Solutions for such systems.</a:t>
            </a:r>
          </a:p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 Medium"/>
                <a:ea typeface="Poppins Medium"/>
              </a:rPr>
              <a:t>● In addition, as a deep-dive security approach, vulnerabilities on ZigBee</a:t>
            </a:r>
          </a:p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 Medium"/>
              </a:rPr>
              <a:t>protocol, or physically attack vectors (such as jamming with SDR) could be</a:t>
            </a:r>
          </a:p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 Medium"/>
              </a:rPr>
              <a:t>studied and analyzed.</a:t>
            </a:r>
          </a:p>
        </p:txBody>
      </p:sp>
    </p:spTree>
  </p:cSld>
  <p:clrMapOvr>
    <a:masterClrMapping/>
  </p:clrMapOvr>
  <p:transition spd="fast">
    <p:wipe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9056" y="1513870"/>
            <a:ext cx="10964355" cy="7259261"/>
            <a:chOff x="0" y="0"/>
            <a:chExt cx="14619140" cy="967901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8255"/>
              <a:ext cx="14619140" cy="1393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220"/>
                </a:lnSpc>
              </a:pPr>
              <a:r>
                <a:rPr lang="en-US" sz="6850">
                  <a:solidFill>
                    <a:srgbClr val="FFFFFF"/>
                  </a:solidFill>
                  <a:latin typeface="Poppins Medium Bold"/>
                </a:rPr>
                <a:t>Conclusion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676782"/>
              <a:ext cx="14619140" cy="5835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85"/>
                </a:lnSpc>
              </a:pPr>
              <a:r>
                <a:rPr lang="en-US" sz="1775">
                  <a:solidFill>
                    <a:srgbClr val="FFFFFF"/>
                  </a:solidFill>
                  <a:latin typeface="Poppins Light"/>
                </a:rPr>
                <a:t>My research is a basic security case study on IoT devices. This research</a:t>
              </a:r>
            </a:p>
            <a:p>
              <a:pPr algn="l">
                <a:lnSpc>
                  <a:spcPts val="2485"/>
                </a:lnSpc>
              </a:pPr>
              <a:r>
                <a:rPr lang="en-US" sz="1775">
                  <a:solidFill>
                    <a:srgbClr val="FFFFFF"/>
                  </a:solidFill>
                  <a:latin typeface="Poppins Light"/>
                </a:rPr>
                <a:t>starts with definitions and IoT devices security of components. Although this paper</a:t>
              </a:r>
            </a:p>
            <a:p>
              <a:pPr algn="l">
                <a:lnSpc>
                  <a:spcPts val="2485"/>
                </a:lnSpc>
              </a:pPr>
              <a:r>
                <a:rPr lang="en-US" sz="1775">
                  <a:solidFill>
                    <a:srgbClr val="FFFFFF"/>
                  </a:solidFill>
                  <a:latin typeface="Poppins Light"/>
                </a:rPr>
                <a:t>mostly covers the wireless security of IoT devices, other components security is also</a:t>
              </a:r>
            </a:p>
            <a:p>
              <a:pPr algn="l">
                <a:lnSpc>
                  <a:spcPts val="2485"/>
                </a:lnSpc>
              </a:pPr>
              <a:r>
                <a:rPr lang="en-US" sz="1775">
                  <a:solidFill>
                    <a:srgbClr val="FFFFFF"/>
                  </a:solidFill>
                  <a:latin typeface="Poppins Light"/>
                </a:rPr>
                <a:t>mentioned. In order to conduct a case study, I created an IoT network with various</a:t>
              </a:r>
            </a:p>
            <a:p>
              <a:pPr algn="l">
                <a:lnSpc>
                  <a:spcPts val="2485"/>
                </a:lnSpc>
              </a:pPr>
              <a:r>
                <a:rPr lang="en-US" sz="1775">
                  <a:solidFill>
                    <a:srgbClr val="FFFFFF"/>
                  </a:solidFill>
                  <a:latin typeface="Poppins Light"/>
                </a:rPr>
                <a:t>devices, made the configuration and set-up the hardware devices in order to conduct</a:t>
              </a:r>
            </a:p>
            <a:p>
              <a:pPr algn="l">
                <a:lnSpc>
                  <a:spcPts val="2485"/>
                </a:lnSpc>
              </a:pPr>
              <a:r>
                <a:rPr lang="en-US" sz="1775">
                  <a:solidFill>
                    <a:srgbClr val="FFFFFF"/>
                  </a:solidFill>
                  <a:latin typeface="Poppins Light"/>
                </a:rPr>
                <a:t>ZigBee attacks.</a:t>
              </a:r>
            </a:p>
            <a:p>
              <a:pPr algn="l">
                <a:lnSpc>
                  <a:spcPts val="2485"/>
                </a:lnSpc>
              </a:pPr>
              <a:r>
                <a:rPr lang="en-US" sz="1775">
                  <a:solidFill>
                    <a:srgbClr val="FFFFFF"/>
                  </a:solidFill>
                  <a:latin typeface="Poppins Light"/>
                </a:rPr>
                <a:t>As mentioned in future directions, this case study may be extended to</a:t>
              </a:r>
            </a:p>
            <a:p>
              <a:pPr algn="l">
                <a:lnSpc>
                  <a:spcPts val="2485"/>
                </a:lnSpc>
              </a:pPr>
              <a:r>
                <a:rPr lang="en-US" sz="1775">
                  <a:solidFill>
                    <a:srgbClr val="FFFFFF"/>
                  </a:solidFill>
                  <a:latin typeface="Poppins Light"/>
                </a:rPr>
                <a:t>generate dataset, characterize dataset and furthermore. My generated ZigBee data (not</a:t>
              </a:r>
            </a:p>
            <a:p>
              <a:pPr algn="l">
                <a:lnSpc>
                  <a:spcPts val="2485"/>
                </a:lnSpc>
              </a:pPr>
              <a:r>
                <a:rPr lang="en-US" sz="1775">
                  <a:solidFill>
                    <a:srgbClr val="FFFFFF"/>
                  </a:solidFill>
                  <a:latin typeface="Poppins Light"/>
                </a:rPr>
                <a:t>all) is referenced in Appendix E [Appendix E].</a:t>
              </a:r>
            </a:p>
            <a:p>
              <a:pPr algn="l">
                <a:lnSpc>
                  <a:spcPts val="2485"/>
                </a:lnSpc>
              </a:pPr>
              <a:r>
                <a:rPr lang="en-US" sz="1775">
                  <a:solidFill>
                    <a:srgbClr val="FFFFFF"/>
                  </a:solidFill>
                  <a:latin typeface="Poppins Light"/>
                </a:rPr>
                <a:t>Although ZigBee is a cheap technology for low-resource devices, its security</a:t>
              </a:r>
            </a:p>
            <a:p>
              <a:pPr algn="l">
                <a:lnSpc>
                  <a:spcPts val="2485"/>
                </a:lnSpc>
              </a:pPr>
              <a:r>
                <a:rPr lang="en-US" sz="1775">
                  <a:solidFill>
                    <a:srgbClr val="FFFFFF"/>
                  </a:solidFill>
                  <a:latin typeface="Poppins Light"/>
                </a:rPr>
                <a:t>in IoT seems problematic. Hong Kong CERT team published a security guideline [13]</a:t>
              </a:r>
            </a:p>
            <a:p>
              <a:pPr algn="l">
                <a:lnSpc>
                  <a:spcPts val="2485"/>
                </a:lnSpc>
              </a:pPr>
              <a:r>
                <a:rPr lang="en-US" sz="1775">
                  <a:solidFill>
                    <a:srgbClr val="FFFFFF"/>
                  </a:solidFill>
                  <a:latin typeface="Poppins Light"/>
                </a:rPr>
                <a:t>to prevent attacks just like in this case study, however, since the area like IoT is very</a:t>
              </a:r>
            </a:p>
            <a:p>
              <a:pPr algn="l">
                <a:lnSpc>
                  <a:spcPts val="2485"/>
                </a:lnSpc>
              </a:pPr>
              <a:r>
                <a:rPr lang="en-US" sz="1775">
                  <a:solidFill>
                    <a:srgbClr val="FFFFFF"/>
                  </a:solidFill>
                  <a:latin typeface="Poppins Light"/>
                </a:rPr>
                <a:t>vendor dependent, forming and conducting security principles may not be possible in</a:t>
              </a:r>
            </a:p>
            <a:p>
              <a:pPr algn="l">
                <a:lnSpc>
                  <a:spcPts val="2485"/>
                </a:lnSpc>
              </a:pPr>
              <a:r>
                <a:rPr lang="en-US" sz="1775">
                  <a:solidFill>
                    <a:srgbClr val="FFFFFF"/>
                  </a:solidFill>
                  <a:latin typeface="Poppins Light"/>
                </a:rPr>
                <a:t>near future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true" flipV="true" rot="0">
            <a:off x="12865622" y="1028700"/>
            <a:ext cx="7641615" cy="5845836"/>
          </a:xfrm>
          <a:custGeom>
            <a:avLst/>
            <a:gdLst/>
            <a:ahLst/>
            <a:cxnLst/>
            <a:rect r="r" b="b" t="t" l="l"/>
            <a:pathLst>
              <a:path h="5845836" w="7641615">
                <a:moveTo>
                  <a:pt x="7641615" y="5845836"/>
                </a:moveTo>
                <a:lnTo>
                  <a:pt x="0" y="5845836"/>
                </a:lnTo>
                <a:lnTo>
                  <a:pt x="0" y="0"/>
                </a:lnTo>
                <a:lnTo>
                  <a:pt x="7641615" y="0"/>
                </a:lnTo>
                <a:lnTo>
                  <a:pt x="7641615" y="5845836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581385" y="3951618"/>
            <a:ext cx="1343326" cy="4734190"/>
          </a:xfrm>
          <a:custGeom>
            <a:avLst/>
            <a:gdLst/>
            <a:ahLst/>
            <a:cxnLst/>
            <a:rect r="r" b="b" t="t" l="l"/>
            <a:pathLst>
              <a:path h="4734190" w="1343326">
                <a:moveTo>
                  <a:pt x="0" y="0"/>
                </a:moveTo>
                <a:lnTo>
                  <a:pt x="1343326" y="0"/>
                </a:lnTo>
                <a:lnTo>
                  <a:pt x="1343326" y="4734190"/>
                </a:lnTo>
                <a:lnTo>
                  <a:pt x="0" y="4734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wipe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585397">
            <a:off x="832773" y="6606933"/>
            <a:ext cx="2525842" cy="2603961"/>
          </a:xfrm>
          <a:custGeom>
            <a:avLst/>
            <a:gdLst/>
            <a:ahLst/>
            <a:cxnLst/>
            <a:rect r="r" b="b" t="t" l="l"/>
            <a:pathLst>
              <a:path h="2603961" w="2525842">
                <a:moveTo>
                  <a:pt x="0" y="0"/>
                </a:moveTo>
                <a:lnTo>
                  <a:pt x="2525842" y="0"/>
                </a:lnTo>
                <a:lnTo>
                  <a:pt x="2525842" y="2603961"/>
                </a:lnTo>
                <a:lnTo>
                  <a:pt x="0" y="26039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64222">
            <a:off x="14279129" y="1474375"/>
            <a:ext cx="3028686" cy="2513809"/>
          </a:xfrm>
          <a:custGeom>
            <a:avLst/>
            <a:gdLst/>
            <a:ahLst/>
            <a:cxnLst/>
            <a:rect r="r" b="b" t="t" l="l"/>
            <a:pathLst>
              <a:path h="2513809" w="3028686">
                <a:moveTo>
                  <a:pt x="3028686" y="0"/>
                </a:moveTo>
                <a:lnTo>
                  <a:pt x="0" y="0"/>
                </a:lnTo>
                <a:lnTo>
                  <a:pt x="0" y="2513809"/>
                </a:lnTo>
                <a:lnTo>
                  <a:pt x="3028686" y="2513809"/>
                </a:lnTo>
                <a:lnTo>
                  <a:pt x="3028686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614846" y="1119749"/>
            <a:ext cx="7058309" cy="8047502"/>
          </a:xfrm>
          <a:custGeom>
            <a:avLst/>
            <a:gdLst/>
            <a:ahLst/>
            <a:cxnLst/>
            <a:rect r="r" b="b" t="t" l="l"/>
            <a:pathLst>
              <a:path h="8047502" w="7058309">
                <a:moveTo>
                  <a:pt x="0" y="0"/>
                </a:moveTo>
                <a:lnTo>
                  <a:pt x="7058308" y="0"/>
                </a:lnTo>
                <a:lnTo>
                  <a:pt x="7058308" y="8047502"/>
                </a:lnTo>
                <a:lnTo>
                  <a:pt x="0" y="80475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wipe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13130" y="1328132"/>
            <a:ext cx="1901285" cy="6700564"/>
          </a:xfrm>
          <a:custGeom>
            <a:avLst/>
            <a:gdLst/>
            <a:ahLst/>
            <a:cxnLst/>
            <a:rect r="r" b="b" t="t" l="l"/>
            <a:pathLst>
              <a:path h="6700564" w="1901285">
                <a:moveTo>
                  <a:pt x="0" y="0"/>
                </a:moveTo>
                <a:lnTo>
                  <a:pt x="1901285" y="0"/>
                </a:lnTo>
                <a:lnTo>
                  <a:pt x="1901285" y="6700564"/>
                </a:lnTo>
                <a:lnTo>
                  <a:pt x="0" y="67005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8858" y="1998345"/>
            <a:ext cx="6579679" cy="628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800">
                <a:solidFill>
                  <a:srgbClr val="FFFFFF"/>
                </a:solidFill>
                <a:latin typeface="Poppins Medium"/>
              </a:rPr>
              <a:t>IoT devices are starting to be used more day by day. Although these</a:t>
            </a:r>
          </a:p>
          <a:p>
            <a:pPr algn="l">
              <a:lnSpc>
                <a:spcPts val="3360"/>
              </a:lnSpc>
            </a:pPr>
            <a:r>
              <a:rPr lang="en-US" sz="2800">
                <a:solidFill>
                  <a:srgbClr val="FFFFFF"/>
                </a:solidFill>
                <a:latin typeface="Poppins Medium"/>
              </a:rPr>
              <a:t>devices are very useful even with their limited resources, their security is a</a:t>
            </a:r>
          </a:p>
          <a:p>
            <a:pPr algn="l">
              <a:lnSpc>
                <a:spcPts val="3360"/>
              </a:lnSpc>
            </a:pPr>
            <a:r>
              <a:rPr lang="en-US" sz="2800">
                <a:solidFill>
                  <a:srgbClr val="FFFFFF"/>
                </a:solidFill>
                <a:latin typeface="Poppins Medium"/>
              </a:rPr>
              <a:t>great attack vector. This paper covers and investigates several attacks on</a:t>
            </a:r>
          </a:p>
          <a:p>
            <a:pPr algn="l">
              <a:lnSpc>
                <a:spcPts val="3360"/>
              </a:lnSpc>
            </a:pPr>
            <a:r>
              <a:rPr lang="en-US" sz="2800">
                <a:solidFill>
                  <a:srgbClr val="FFFFFF"/>
                </a:solidFill>
                <a:latin typeface="Poppins Medium"/>
              </a:rPr>
              <a:t>real-life created IoT networks via hardwares to conduct those attacks.</a:t>
            </a:r>
          </a:p>
          <a:p>
            <a:pPr algn="l">
              <a:lnSpc>
                <a:spcPts val="3360"/>
              </a:lnSpc>
            </a:pPr>
            <a:r>
              <a:rPr lang="en-US" sz="2800">
                <a:solidFill>
                  <a:srgbClr val="FFFFFF"/>
                </a:solidFill>
                <a:latin typeface="Poppins Medium"/>
              </a:rPr>
              <a:t>Also, as the created network topology, future work directions are also</a:t>
            </a:r>
          </a:p>
          <a:p>
            <a:pPr algn="l">
              <a:lnSpc>
                <a:spcPts val="3360"/>
              </a:lnSpc>
            </a:pPr>
            <a:r>
              <a:rPr lang="en-US" sz="2800">
                <a:solidFill>
                  <a:srgbClr val="FFFFFF"/>
                </a:solidFill>
                <a:latin typeface="Poppins Medium"/>
              </a:rPr>
              <a:t>included in this paper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590877" y="1694119"/>
            <a:ext cx="5887373" cy="6881617"/>
            <a:chOff x="0" y="0"/>
            <a:chExt cx="7849830" cy="917549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57150"/>
              <a:ext cx="7849830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Poppins Light"/>
                </a:rPr>
                <a:t>Introduction</a:t>
              </a:r>
            </a:p>
          </p:txBody>
        </p:sp>
        <p:sp>
          <p:nvSpPr>
            <p:cNvPr name="AutoShape 6" id="6"/>
            <p:cNvSpPr/>
            <p:nvPr/>
          </p:nvSpPr>
          <p:spPr>
            <a:xfrm>
              <a:off x="0" y="1114568"/>
              <a:ext cx="7849830" cy="0"/>
            </a:xfrm>
            <a:prstGeom prst="line">
              <a:avLst/>
            </a:prstGeom>
            <a:ln cap="rnd" w="25400">
              <a:solidFill>
                <a:srgbClr val="10B5B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1677533"/>
              <a:ext cx="7849830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Poppins Light"/>
                </a:rPr>
                <a:t>Methodology</a:t>
              </a:r>
            </a:p>
          </p:txBody>
        </p:sp>
        <p:sp>
          <p:nvSpPr>
            <p:cNvPr name="AutoShape 8" id="8"/>
            <p:cNvSpPr/>
            <p:nvPr/>
          </p:nvSpPr>
          <p:spPr>
            <a:xfrm>
              <a:off x="0" y="2849252"/>
              <a:ext cx="7849830" cy="0"/>
            </a:xfrm>
            <a:prstGeom prst="line">
              <a:avLst/>
            </a:prstGeom>
            <a:ln cap="rnd" w="25400">
              <a:solidFill>
                <a:srgbClr val="10B5B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3412217"/>
              <a:ext cx="7849830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Poppins Light"/>
                </a:rPr>
                <a:t>Implementation</a:t>
              </a:r>
            </a:p>
          </p:txBody>
        </p:sp>
        <p:sp>
          <p:nvSpPr>
            <p:cNvPr name="AutoShape 10" id="10"/>
            <p:cNvSpPr/>
            <p:nvPr/>
          </p:nvSpPr>
          <p:spPr>
            <a:xfrm>
              <a:off x="0" y="4583935"/>
              <a:ext cx="7849830" cy="0"/>
            </a:xfrm>
            <a:prstGeom prst="line">
              <a:avLst/>
            </a:prstGeom>
            <a:ln cap="rnd" w="25400">
              <a:solidFill>
                <a:srgbClr val="10B5B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5146900"/>
              <a:ext cx="7849830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Poppins Light"/>
                </a:rPr>
                <a:t>Related Works</a:t>
              </a:r>
            </a:p>
          </p:txBody>
        </p:sp>
        <p:sp>
          <p:nvSpPr>
            <p:cNvPr name="AutoShape 12" id="12"/>
            <p:cNvSpPr/>
            <p:nvPr/>
          </p:nvSpPr>
          <p:spPr>
            <a:xfrm>
              <a:off x="0" y="6318618"/>
              <a:ext cx="7849830" cy="0"/>
            </a:xfrm>
            <a:prstGeom prst="line">
              <a:avLst/>
            </a:prstGeom>
            <a:ln cap="rnd" w="25400">
              <a:solidFill>
                <a:srgbClr val="10B5B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6881583"/>
              <a:ext cx="7849830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Poppins Light"/>
                </a:rPr>
                <a:t>Future Work Direction</a:t>
              </a:r>
            </a:p>
          </p:txBody>
        </p:sp>
        <p:sp>
          <p:nvSpPr>
            <p:cNvPr name="AutoShape 14" id="14"/>
            <p:cNvSpPr/>
            <p:nvPr/>
          </p:nvSpPr>
          <p:spPr>
            <a:xfrm>
              <a:off x="0" y="8053302"/>
              <a:ext cx="7849830" cy="0"/>
            </a:xfrm>
            <a:prstGeom prst="line">
              <a:avLst/>
            </a:prstGeom>
            <a:ln cap="rnd" w="25400">
              <a:solidFill>
                <a:srgbClr val="10B5B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0" y="8635317"/>
              <a:ext cx="7849830" cy="5274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94"/>
                </a:lnSpc>
              </a:pPr>
              <a:r>
                <a:rPr lang="en-US" sz="2425">
                  <a:solidFill>
                    <a:srgbClr val="FFFFFF"/>
                  </a:solidFill>
                  <a:latin typeface="Poppins Light"/>
                </a:rPr>
                <a:t>Conclusion</a:t>
              </a:r>
            </a:p>
          </p:txBody>
        </p:sp>
      </p:grpSp>
    </p:spTree>
  </p:cSld>
  <p:clrMapOvr>
    <a:masterClrMapping/>
  </p:clrMapOvr>
  <p:transition spd="fast">
    <p:wipe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36964" y="410048"/>
            <a:ext cx="3282359" cy="3383875"/>
          </a:xfrm>
          <a:custGeom>
            <a:avLst/>
            <a:gdLst/>
            <a:ahLst/>
            <a:cxnLst/>
            <a:rect r="r" b="b" t="t" l="l"/>
            <a:pathLst>
              <a:path h="3383875" w="3282359">
                <a:moveTo>
                  <a:pt x="0" y="0"/>
                </a:moveTo>
                <a:lnTo>
                  <a:pt x="3282359" y="0"/>
                </a:lnTo>
                <a:lnTo>
                  <a:pt x="3282359" y="3383875"/>
                </a:lnTo>
                <a:lnTo>
                  <a:pt x="0" y="33838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98687" y="1574286"/>
            <a:ext cx="15573682" cy="7138429"/>
            <a:chOff x="0" y="0"/>
            <a:chExt cx="20764910" cy="951790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20764910" cy="182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>
                  <a:solidFill>
                    <a:srgbClr val="FFFFFF"/>
                  </a:solidFill>
                  <a:latin typeface="Poppins Medium Bold"/>
                </a:rPr>
                <a:t>Introduction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440830"/>
              <a:ext cx="20764910" cy="7077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oppins Light"/>
                </a:rPr>
                <a:t>The need to secure the Internet of Things (IoT) is more important than ever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oppins Light"/>
                </a:rPr>
                <a:t>as the globe grows more interconnected due to the vast network of smart gadgets. IoT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oppins Light"/>
                </a:rPr>
                <a:t>technologies are expanding quickly, which presents a number of opportunities but also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oppins Light"/>
                </a:rPr>
                <a:t>raises a serious concern: these linked ecosystems are vulnerable to malevolent threats.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oppins Light"/>
                </a:rPr>
                <a:t>This case study explores the obstacles, tactics, and innovations in protecting the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oppins Light"/>
                </a:rPr>
                <a:t>confidentiality and integrity of connected devices, delving into the dynamic field of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oppins Light"/>
                </a:rPr>
                <a:t>IoT security.</a:t>
              </a:r>
            </a:p>
          </p:txBody>
        </p:sp>
      </p:grpSp>
    </p:spTree>
  </p:cSld>
  <p:clrMapOvr>
    <a:masterClrMapping/>
  </p:clrMapOvr>
  <p:transition spd="fast">
    <p:wipe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5119313" y="6994060"/>
            <a:ext cx="4024687" cy="4528480"/>
          </a:xfrm>
          <a:custGeom>
            <a:avLst/>
            <a:gdLst/>
            <a:ahLst/>
            <a:cxnLst/>
            <a:rect r="r" b="b" t="t" l="l"/>
            <a:pathLst>
              <a:path h="4528480" w="4024687">
                <a:moveTo>
                  <a:pt x="4024687" y="0"/>
                </a:moveTo>
                <a:lnTo>
                  <a:pt x="0" y="0"/>
                </a:lnTo>
                <a:lnTo>
                  <a:pt x="0" y="4528480"/>
                </a:lnTo>
                <a:lnTo>
                  <a:pt x="4024687" y="4528480"/>
                </a:lnTo>
                <a:lnTo>
                  <a:pt x="4024687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752139" y="2941380"/>
            <a:ext cx="5887373" cy="0"/>
          </a:xfrm>
          <a:prstGeom prst="line">
            <a:avLst/>
          </a:prstGeom>
          <a:ln cap="rnd" w="19050">
            <a:solidFill>
              <a:srgbClr val="10B5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0616392" y="2950905"/>
            <a:ext cx="5887373" cy="0"/>
          </a:xfrm>
          <a:prstGeom prst="line">
            <a:avLst/>
          </a:prstGeom>
          <a:ln cap="rnd" w="19050">
            <a:solidFill>
              <a:srgbClr val="10B5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457121" y="3270059"/>
            <a:ext cx="6205915" cy="5865281"/>
          </a:xfrm>
          <a:custGeom>
            <a:avLst/>
            <a:gdLst/>
            <a:ahLst/>
            <a:cxnLst/>
            <a:rect r="r" b="b" t="t" l="l"/>
            <a:pathLst>
              <a:path h="5865281" w="6205915">
                <a:moveTo>
                  <a:pt x="0" y="0"/>
                </a:moveTo>
                <a:lnTo>
                  <a:pt x="6205914" y="0"/>
                </a:lnTo>
                <a:lnTo>
                  <a:pt x="6205914" y="5865282"/>
                </a:lnTo>
                <a:lnTo>
                  <a:pt x="0" y="58652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52139" y="1522155"/>
            <a:ext cx="5887373" cy="140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10"/>
              </a:lnSpc>
            </a:pPr>
            <a:r>
              <a:rPr lang="en-US" sz="4675">
                <a:solidFill>
                  <a:srgbClr val="FFFFFF"/>
                </a:solidFill>
                <a:latin typeface="Poppins Medium Bold"/>
              </a:rPr>
              <a:t>Security of IoT devices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52139" y="3322955"/>
            <a:ext cx="5887373" cy="593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5942" indent="-277971" lvl="1">
              <a:lnSpc>
                <a:spcPts val="3604"/>
              </a:lnSpc>
              <a:buFont typeface="Arial"/>
              <a:buChar char="•"/>
            </a:pPr>
            <a:r>
              <a:rPr lang="en-US" sz="2574">
                <a:solidFill>
                  <a:srgbClr val="FFFFFF"/>
                </a:solidFill>
                <a:latin typeface="Poppins Light"/>
              </a:rPr>
              <a:t>Network</a:t>
            </a:r>
          </a:p>
          <a:p>
            <a:pPr algn="l" marL="555942" indent="-277971" lvl="1">
              <a:lnSpc>
                <a:spcPts val="3604"/>
              </a:lnSpc>
              <a:buFont typeface="Arial"/>
              <a:buChar char="•"/>
            </a:pPr>
            <a:r>
              <a:rPr lang="en-US" sz="2575">
                <a:solidFill>
                  <a:srgbClr val="FFFFFF"/>
                </a:solidFill>
                <a:latin typeface="Poppins Light"/>
              </a:rPr>
              <a:t>Web (Front &amp; Backend and Web services)</a:t>
            </a:r>
          </a:p>
          <a:p>
            <a:pPr algn="l" marL="555942" indent="-277971" lvl="1">
              <a:lnSpc>
                <a:spcPts val="3604"/>
              </a:lnSpc>
              <a:buFont typeface="Arial"/>
              <a:buChar char="•"/>
            </a:pPr>
            <a:r>
              <a:rPr lang="en-US" sz="2574">
                <a:solidFill>
                  <a:srgbClr val="FFFFFF"/>
                </a:solidFill>
                <a:latin typeface="Poppins Light"/>
              </a:rPr>
              <a:t>Mobile App (Android &amp; iOS applications)</a:t>
            </a:r>
          </a:p>
          <a:p>
            <a:pPr algn="l" marL="555942" indent="-277971" lvl="1">
              <a:lnSpc>
                <a:spcPts val="3604"/>
              </a:lnSpc>
              <a:buFont typeface="Arial"/>
              <a:buChar char="•"/>
            </a:pPr>
            <a:r>
              <a:rPr lang="en-US" sz="2574">
                <a:solidFill>
                  <a:srgbClr val="FFFFFF"/>
                </a:solidFill>
                <a:latin typeface="Poppins Light"/>
              </a:rPr>
              <a:t>Wireless Connectivity (Zigbee, WiFi, Bluetooth, etc)</a:t>
            </a:r>
          </a:p>
          <a:p>
            <a:pPr algn="l" marL="555942" indent="-277971" lvl="1">
              <a:lnSpc>
                <a:spcPts val="3604"/>
              </a:lnSpc>
              <a:buFont typeface="Arial"/>
              <a:buChar char="•"/>
            </a:pPr>
            <a:r>
              <a:rPr lang="en-US" sz="2574">
                <a:solidFill>
                  <a:srgbClr val="FFFFFF"/>
                </a:solidFill>
                <a:latin typeface="Poppins Light"/>
              </a:rPr>
              <a:t>Firmware Security (OS of IoT Devices)</a:t>
            </a:r>
          </a:p>
          <a:p>
            <a:pPr algn="l" marL="555942" indent="-277971" lvl="1">
              <a:lnSpc>
                <a:spcPts val="3604"/>
              </a:lnSpc>
              <a:buFont typeface="Arial"/>
              <a:buChar char="•"/>
            </a:pPr>
            <a:r>
              <a:rPr lang="en-US" sz="2574">
                <a:solidFill>
                  <a:srgbClr val="FFFFFF"/>
                </a:solidFill>
                <a:latin typeface="Poppins Light"/>
              </a:rPr>
              <a:t>Hardware Hacking &amp; Fault Injections &amp; SCA Attacks</a:t>
            </a:r>
          </a:p>
          <a:p>
            <a:pPr algn="l" marL="555942" indent="-277971" lvl="1">
              <a:lnSpc>
                <a:spcPts val="3604"/>
              </a:lnSpc>
              <a:buFont typeface="Arial"/>
              <a:buChar char="•"/>
            </a:pPr>
            <a:r>
              <a:rPr lang="en-US" sz="2574">
                <a:solidFill>
                  <a:srgbClr val="FFFFFF"/>
                </a:solidFill>
                <a:latin typeface="Poppins Light"/>
              </a:rPr>
              <a:t>Storage Medium</a:t>
            </a:r>
          </a:p>
          <a:p>
            <a:pPr algn="l" marL="555942" indent="-277971" lvl="1">
              <a:lnSpc>
                <a:spcPts val="3604"/>
              </a:lnSpc>
              <a:buFont typeface="Arial"/>
              <a:buChar char="•"/>
            </a:pPr>
            <a:r>
              <a:rPr lang="en-US" sz="2575">
                <a:solidFill>
                  <a:srgbClr val="FFFFFF"/>
                </a:solidFill>
                <a:latin typeface="Poppins Light"/>
              </a:rPr>
              <a:t>I/O Ports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16392" y="1522155"/>
            <a:ext cx="5887373" cy="140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10"/>
              </a:lnSpc>
            </a:pPr>
            <a:r>
              <a:rPr lang="en-US" sz="4675">
                <a:solidFill>
                  <a:srgbClr val="FFFFFF"/>
                </a:solidFill>
                <a:latin typeface="Poppins Medium Bold"/>
              </a:rPr>
              <a:t>IoT network architecture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392262" y="150555"/>
            <a:ext cx="15573682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Poppins Medium Bold"/>
              </a:rPr>
              <a:t>Methodology</a:t>
            </a:r>
          </a:p>
        </p:txBody>
      </p:sp>
    </p:spTree>
  </p:cSld>
  <p:clrMapOvr>
    <a:masterClrMapping/>
  </p:clrMapOvr>
  <p:transition spd="fast">
    <p:wipe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752139" y="2941380"/>
            <a:ext cx="5887373" cy="0"/>
          </a:xfrm>
          <a:prstGeom prst="line">
            <a:avLst/>
          </a:prstGeom>
          <a:ln cap="rnd" w="19050">
            <a:solidFill>
              <a:srgbClr val="10B5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616392" y="2950905"/>
            <a:ext cx="5887373" cy="0"/>
          </a:xfrm>
          <a:prstGeom prst="line">
            <a:avLst/>
          </a:prstGeom>
          <a:ln cap="rnd" w="19050">
            <a:solidFill>
              <a:srgbClr val="10B5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756406" y="3270059"/>
            <a:ext cx="5883105" cy="6402430"/>
          </a:xfrm>
          <a:custGeom>
            <a:avLst/>
            <a:gdLst/>
            <a:ahLst/>
            <a:cxnLst/>
            <a:rect r="r" b="b" t="t" l="l"/>
            <a:pathLst>
              <a:path h="6402430" w="5883105">
                <a:moveTo>
                  <a:pt x="0" y="0"/>
                </a:moveTo>
                <a:lnTo>
                  <a:pt x="5883105" y="0"/>
                </a:lnTo>
                <a:lnTo>
                  <a:pt x="5883105" y="6402431"/>
                </a:lnTo>
                <a:lnTo>
                  <a:pt x="0" y="6402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616392" y="3270059"/>
            <a:ext cx="5794012" cy="6402430"/>
          </a:xfrm>
          <a:custGeom>
            <a:avLst/>
            <a:gdLst/>
            <a:ahLst/>
            <a:cxnLst/>
            <a:rect r="r" b="b" t="t" l="l"/>
            <a:pathLst>
              <a:path h="6402430" w="5794012">
                <a:moveTo>
                  <a:pt x="0" y="0"/>
                </a:moveTo>
                <a:lnTo>
                  <a:pt x="5794012" y="0"/>
                </a:lnTo>
                <a:lnTo>
                  <a:pt x="5794012" y="6402431"/>
                </a:lnTo>
                <a:lnTo>
                  <a:pt x="0" y="64024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56406" y="2246055"/>
            <a:ext cx="5887373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10"/>
              </a:lnSpc>
            </a:pPr>
            <a:r>
              <a:rPr lang="en-US" sz="4675">
                <a:solidFill>
                  <a:srgbClr val="FFFFFF"/>
                </a:solidFill>
                <a:latin typeface="Poppins Medium Bold"/>
              </a:rPr>
              <a:t>IoT devices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616392" y="1522155"/>
            <a:ext cx="5887373" cy="140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10"/>
              </a:lnSpc>
            </a:pPr>
            <a:r>
              <a:rPr lang="en-US" sz="4675">
                <a:solidFill>
                  <a:srgbClr val="FFFFFF"/>
                </a:solidFill>
                <a:latin typeface="Poppins Medium Bold"/>
              </a:rPr>
              <a:t>Hardwares For Attacks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92262" y="150555"/>
            <a:ext cx="15573682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Poppins Medium Bold"/>
              </a:rPr>
              <a:t>Methodology</a:t>
            </a:r>
          </a:p>
        </p:txBody>
      </p:sp>
    </p:spTree>
  </p:cSld>
  <p:clrMapOvr>
    <a:masterClrMapping/>
  </p:clrMapOvr>
  <p:transition spd="fast">
    <p:wipe dir="l"/>
  </p:transition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75885" y="1666763"/>
            <a:ext cx="15536230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Poppins Medium Bold"/>
              </a:rPr>
              <a:t>Implementation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375885" y="3361655"/>
            <a:ext cx="2830056" cy="2934042"/>
            <a:chOff x="0" y="0"/>
            <a:chExt cx="3773408" cy="391205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9525"/>
              <a:ext cx="3773408" cy="2327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2"/>
                </a:lnSpc>
              </a:pPr>
              <a:r>
                <a:rPr lang="en-US" sz="2910">
                  <a:solidFill>
                    <a:srgbClr val="FFFFFF"/>
                  </a:solidFill>
                  <a:latin typeface="Poppins Medium"/>
                </a:rPr>
                <a:t>ZIGBEE CHANNEL FUZZING</a:t>
              </a:r>
            </a:p>
            <a:p>
              <a:pPr algn="ctr">
                <a:lnSpc>
                  <a:spcPts val="3492"/>
                </a:lnSpc>
              </a:pPr>
              <a:r>
                <a:rPr lang="en-US" sz="2910">
                  <a:solidFill>
                    <a:srgbClr val="FFFFFF"/>
                  </a:solidFill>
                  <a:latin typeface="Poppins Medium"/>
                </a:rPr>
                <a:t>SCANNING</a:t>
              </a:r>
            </a:p>
          </p:txBody>
        </p:sp>
        <p:sp>
          <p:nvSpPr>
            <p:cNvPr name="AutoShape 5" id="5"/>
            <p:cNvSpPr/>
            <p:nvPr/>
          </p:nvSpPr>
          <p:spPr>
            <a:xfrm rot="0">
              <a:off x="0" y="2865781"/>
              <a:ext cx="3773408" cy="1046275"/>
            </a:xfrm>
            <a:prstGeom prst="rect">
              <a:avLst/>
            </a:prstGeom>
            <a:solidFill>
              <a:srgbClr val="10B5B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5781428" y="4237955"/>
            <a:ext cx="2830056" cy="2057742"/>
            <a:chOff x="0" y="0"/>
            <a:chExt cx="3773408" cy="274365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9525"/>
              <a:ext cx="3773408" cy="1158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2"/>
                </a:lnSpc>
              </a:pPr>
              <a:r>
                <a:rPr lang="en-US" sz="2910">
                  <a:solidFill>
                    <a:srgbClr val="FFFFFF"/>
                  </a:solidFill>
                  <a:latin typeface="Poppins Medium"/>
                </a:rPr>
                <a:t>NETWORK SNIFFING</a:t>
              </a: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0" y="1697381"/>
              <a:ext cx="3773408" cy="1046275"/>
            </a:xfrm>
            <a:prstGeom prst="rect">
              <a:avLst/>
            </a:prstGeom>
            <a:solidFill>
              <a:srgbClr val="10B5B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106909" y="3847430"/>
            <a:ext cx="2830056" cy="2448267"/>
            <a:chOff x="0" y="0"/>
            <a:chExt cx="3773408" cy="326435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9525"/>
              <a:ext cx="3773408" cy="1679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2"/>
                </a:lnSpc>
              </a:pPr>
              <a:r>
                <a:rPr lang="en-US" sz="2910">
                  <a:solidFill>
                    <a:srgbClr val="FFFFFF"/>
                  </a:solidFill>
                  <a:latin typeface="Poppins Medium"/>
                </a:rPr>
                <a:t>PACKET INJECTION</a:t>
              </a:r>
            </a:p>
            <a:p>
              <a:pPr algn="ctr">
                <a:lnSpc>
                  <a:spcPts val="3132"/>
                </a:lnSpc>
              </a:pPr>
              <a:r>
                <a:rPr lang="en-US" sz="2610">
                  <a:solidFill>
                    <a:srgbClr val="FFFFFF"/>
                  </a:solidFill>
                  <a:latin typeface="Poppins Medium"/>
                </a:rPr>
                <a:t>MANIPULATLION</a:t>
              </a:r>
            </a:p>
          </p:txBody>
        </p:sp>
        <p:sp>
          <p:nvSpPr>
            <p:cNvPr name="AutoShape 11" id="11"/>
            <p:cNvSpPr/>
            <p:nvPr/>
          </p:nvSpPr>
          <p:spPr>
            <a:xfrm rot="0">
              <a:off x="0" y="2218081"/>
              <a:ext cx="3773408" cy="1046275"/>
            </a:xfrm>
            <a:prstGeom prst="rect">
              <a:avLst/>
            </a:prstGeom>
            <a:solidFill>
              <a:srgbClr val="10B5B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4429244" y="3966992"/>
            <a:ext cx="2830056" cy="2353017"/>
            <a:chOff x="0" y="0"/>
            <a:chExt cx="3773408" cy="3137356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0"/>
              <a:ext cx="3773408" cy="1562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32"/>
                </a:lnSpc>
              </a:pPr>
              <a:r>
                <a:rPr lang="en-US" sz="2610">
                  <a:solidFill>
                    <a:srgbClr val="FFFFFF"/>
                  </a:solidFill>
                  <a:latin typeface="Poppins Medium"/>
                </a:rPr>
                <a:t>OTHER COMPONENT FINDINGS</a:t>
              </a:r>
            </a:p>
          </p:txBody>
        </p:sp>
        <p:sp>
          <p:nvSpPr>
            <p:cNvPr name="AutoShape 14" id="14"/>
            <p:cNvSpPr/>
            <p:nvPr/>
          </p:nvSpPr>
          <p:spPr>
            <a:xfrm rot="0">
              <a:off x="0" y="2091081"/>
              <a:ext cx="3773408" cy="1046275"/>
            </a:xfrm>
            <a:prstGeom prst="rect">
              <a:avLst/>
            </a:prstGeom>
            <a:solidFill>
              <a:srgbClr val="10B5BF"/>
            </a:solidFill>
          </p:spPr>
        </p:sp>
      </p:grpSp>
    </p:spTree>
  </p:cSld>
  <p:clrMapOvr>
    <a:masterClrMapping/>
  </p:clrMapOvr>
  <p:transition spd="fast">
    <p:wipe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37752" y="1310731"/>
            <a:ext cx="7412497" cy="8359016"/>
          </a:xfrm>
          <a:custGeom>
            <a:avLst/>
            <a:gdLst/>
            <a:ahLst/>
            <a:cxnLst/>
            <a:rect r="r" b="b" t="t" l="l"/>
            <a:pathLst>
              <a:path h="8359016" w="7412497">
                <a:moveTo>
                  <a:pt x="0" y="0"/>
                </a:moveTo>
                <a:lnTo>
                  <a:pt x="7412496" y="0"/>
                </a:lnTo>
                <a:lnTo>
                  <a:pt x="7412496" y="8359016"/>
                </a:lnTo>
                <a:lnTo>
                  <a:pt x="0" y="83590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58206"/>
            <a:ext cx="15536230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Poppins Medium Bold"/>
              </a:rPr>
              <a:t>Implementation</a:t>
            </a:r>
          </a:p>
        </p:txBody>
      </p:sp>
    </p:spTree>
  </p:cSld>
  <p:clrMapOvr>
    <a:masterClrMapping/>
  </p:clrMapOvr>
  <p:transition spd="fast">
    <p:wipe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48297" y="1310731"/>
            <a:ext cx="7791406" cy="8142370"/>
          </a:xfrm>
          <a:custGeom>
            <a:avLst/>
            <a:gdLst/>
            <a:ahLst/>
            <a:cxnLst/>
            <a:rect r="r" b="b" t="t" l="l"/>
            <a:pathLst>
              <a:path h="8142370" w="7791406">
                <a:moveTo>
                  <a:pt x="0" y="0"/>
                </a:moveTo>
                <a:lnTo>
                  <a:pt x="7791406" y="0"/>
                </a:lnTo>
                <a:lnTo>
                  <a:pt x="7791406" y="8142370"/>
                </a:lnTo>
                <a:lnTo>
                  <a:pt x="0" y="81423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58206"/>
            <a:ext cx="15536230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Poppins Medium Bold"/>
              </a:rPr>
              <a:t>Implementation</a:t>
            </a:r>
          </a:p>
        </p:txBody>
      </p:sp>
    </p:spTree>
  </p:cSld>
  <p:clrMapOvr>
    <a:masterClrMapping/>
  </p:clrMapOvr>
  <p:transition spd="fast">
    <p:wipe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57950" y="1629327"/>
            <a:ext cx="12772101" cy="7628973"/>
          </a:xfrm>
          <a:custGeom>
            <a:avLst/>
            <a:gdLst/>
            <a:ahLst/>
            <a:cxnLst/>
            <a:rect r="r" b="b" t="t" l="l"/>
            <a:pathLst>
              <a:path h="7628973" w="12772101">
                <a:moveTo>
                  <a:pt x="0" y="0"/>
                </a:moveTo>
                <a:lnTo>
                  <a:pt x="12772100" y="0"/>
                </a:lnTo>
                <a:lnTo>
                  <a:pt x="12772100" y="7628973"/>
                </a:lnTo>
                <a:lnTo>
                  <a:pt x="0" y="76289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58206"/>
            <a:ext cx="15536230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Poppins Medium Bold"/>
              </a:rPr>
              <a:t>Implementation</a:t>
            </a:r>
          </a:p>
        </p:txBody>
      </p:sp>
    </p:spTree>
  </p:cSld>
  <p:clrMapOvr>
    <a:masterClrMapping/>
  </p:clrMapOvr>
  <p:transition spd="fast">
    <p:wipe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DAF54uCEi6U</dc:identifier>
  <dcterms:modified xsi:type="dcterms:W3CDTF">2011-08-01T06:04:30Z</dcterms:modified>
  <cp:revision>1</cp:revision>
  <dc:title>IoT Security: An Offensive Case Study</dc:title>
</cp:coreProperties>
</file>